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74" r:id="rId6"/>
    <p:sldId id="276" r:id="rId7"/>
    <p:sldId id="285" r:id="rId8"/>
    <p:sldId id="28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6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48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86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85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83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48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38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90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57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26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55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3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F5DF6-15C0-449A-9169-7CF55A4814C3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1E94C-4285-41E5-B750-F37889C04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41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699803"/>
            <a:ext cx="9144000" cy="2110154"/>
          </a:xfrm>
        </p:spPr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Лекция 4. Пол </a:t>
            </a:r>
            <a:r>
              <a:rPr lang="ru-RU" b="1" i="1" dirty="0">
                <a:solidFill>
                  <a:srgbClr val="0070C0"/>
                </a:solidFill>
              </a:rPr>
              <a:t>и </a:t>
            </a:r>
            <a:r>
              <a:rPr lang="ru-RU" b="1" i="1" dirty="0" err="1">
                <a:solidFill>
                  <a:srgbClr val="FF0000"/>
                </a:solidFill>
              </a:rPr>
              <a:t>гендер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30" y="464234"/>
            <a:ext cx="9331569" cy="417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17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b="1" dirty="0" smtClean="0"/>
              <a:t>Пол </a:t>
            </a:r>
            <a:r>
              <a:rPr lang="ru-RU" b="1" dirty="0"/>
              <a:t>как  природная характеристика </a:t>
            </a:r>
            <a:r>
              <a:rPr lang="ru-RU" b="1" dirty="0" smtClean="0"/>
              <a:t>человека.</a:t>
            </a:r>
          </a:p>
          <a:p>
            <a:r>
              <a:rPr lang="ru-RU" b="1" dirty="0" smtClean="0"/>
              <a:t>2. Гендер: содержание понятия и его производные.</a:t>
            </a:r>
            <a:endParaRPr lang="ru-RU" b="1" dirty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144" y="3221502"/>
            <a:ext cx="6550855" cy="3636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2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225083"/>
            <a:ext cx="6589543" cy="648520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Пол является природной характеристикой человека.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На </a:t>
            </a:r>
            <a:r>
              <a:rPr lang="ru-RU" b="1" dirty="0"/>
              <a:t>ее основе происходит первичное разделение людей на мужчин и женщин. </a:t>
            </a:r>
            <a:endParaRPr lang="ru-RU" b="1" dirty="0" smtClean="0"/>
          </a:p>
          <a:p>
            <a:r>
              <a:rPr lang="ru-RU" b="1" dirty="0"/>
              <a:t>Т</a:t>
            </a:r>
            <a:r>
              <a:rPr lang="ru-RU" b="1" dirty="0" smtClean="0"/>
              <a:t>акое </a:t>
            </a:r>
            <a:r>
              <a:rPr lang="ru-RU" b="1" dirty="0"/>
              <a:t>естественное разделение исходило из анатомического различия между представителями обоих полов: наличие того или иного детородного органа. </a:t>
            </a:r>
            <a:endParaRPr lang="ru-RU" b="1" dirty="0" smtClean="0"/>
          </a:p>
          <a:p>
            <a:r>
              <a:rPr lang="ru-RU" b="1" dirty="0" smtClean="0"/>
              <a:t>Современная </a:t>
            </a:r>
            <a:r>
              <a:rPr lang="ru-RU" b="1" dirty="0"/>
              <a:t>биология выделяет четыре уровня половой организации человека:</a:t>
            </a:r>
          </a:p>
          <a:p>
            <a:pPr lvl="0"/>
            <a:r>
              <a:rPr lang="ru-RU" b="1" dirty="0"/>
              <a:t>генетический пол (определенный набор генов);</a:t>
            </a:r>
          </a:p>
          <a:p>
            <a:pPr lvl="0"/>
            <a:r>
              <a:rPr lang="ru-RU" b="1" dirty="0"/>
              <a:t>гонадный пол (железы внутренней секреции);</a:t>
            </a:r>
          </a:p>
          <a:p>
            <a:pPr lvl="0"/>
            <a:r>
              <a:rPr lang="ru-RU" b="1" dirty="0"/>
              <a:t>морфологический пол (строение наружных и внутренних половых органов);</a:t>
            </a:r>
          </a:p>
          <a:p>
            <a:pPr lvl="0"/>
            <a:r>
              <a:rPr lang="ru-RU" b="1" dirty="0"/>
              <a:t>церебральный пол (дифференциация мозга под влиянием тестостерона). 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742" y="407963"/>
            <a:ext cx="4764258" cy="5912155"/>
          </a:xfrm>
        </p:spPr>
      </p:pic>
    </p:spTree>
    <p:extLst>
      <p:ext uri="{BB962C8B-B14F-4D97-AF65-F5344CB8AC3E}">
        <p14:creationId xmlns:p14="http://schemas.microsoft.com/office/powerpoint/2010/main" val="234984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-154745" y="112541"/>
            <a:ext cx="6836899" cy="685096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Таким образом, биологический пол стал социальным конструктом, в котором различия в сексуальной организации тела выстроены в определенной иерархии.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основании этой иерархии лежат функциональная и морфологическая противоположность мужских и женских половых органов (пенис и </a:t>
            </a:r>
            <a:r>
              <a:rPr lang="ru-RU" b="1" dirty="0" err="1"/>
              <a:t>вагина</a:t>
            </a:r>
            <a:r>
              <a:rPr lang="ru-RU" b="1" dirty="0"/>
              <a:t>). </a:t>
            </a:r>
            <a:endParaRPr lang="ru-RU" b="1" dirty="0" smtClean="0"/>
          </a:p>
          <a:p>
            <a:r>
              <a:rPr lang="ru-RU" b="1" dirty="0" smtClean="0"/>
              <a:t>Данное </a:t>
            </a:r>
            <a:r>
              <a:rPr lang="ru-RU" b="1" dirty="0"/>
              <a:t>противопоставление воплотилось в иерархической структуре общества, в котором мужчины и женщины имеют разные социальные статусы, выполняют взаимодополняющие роли, и соответственно обладают различными качествами, которые и закрепляют их статусное положение. 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50165"/>
            <a:ext cx="5410200" cy="5711483"/>
          </a:xfrm>
        </p:spPr>
      </p:pic>
    </p:spTree>
    <p:extLst>
      <p:ext uri="{BB962C8B-B14F-4D97-AF65-F5344CB8AC3E}">
        <p14:creationId xmlns:p14="http://schemas.microsoft.com/office/powerpoint/2010/main" val="410896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Гендер: содержание понятия и его производные 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Только в середине </a:t>
            </a:r>
            <a:r>
              <a:rPr lang="en-US" b="1" dirty="0"/>
              <a:t>XX</a:t>
            </a:r>
            <a:r>
              <a:rPr lang="ru-RU" b="1" dirty="0"/>
              <a:t> столетия веками считавшиеся незыблемые убеждения о биологическом происхождении различий и предназначении мужчин и женщин стали подвергать сомнению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60-70-х гг. </a:t>
            </a:r>
            <a:r>
              <a:rPr lang="en-US" b="1" dirty="0"/>
              <a:t>XX</a:t>
            </a:r>
            <a:r>
              <a:rPr lang="ru-RU" b="1" dirty="0"/>
              <a:t> века на Западе в различных отраслях научного знания активно стала заявлять о себе гендерная проблематика. </a:t>
            </a:r>
            <a:endParaRPr lang="ru-RU" b="1" dirty="0" smtClean="0"/>
          </a:p>
          <a:p>
            <a:r>
              <a:rPr lang="ru-RU" b="1" dirty="0" smtClean="0"/>
              <a:t>Среди </a:t>
            </a:r>
            <a:r>
              <a:rPr lang="ru-RU" b="1" dirty="0"/>
              <a:t>психологических публикаций появились работы, включающие понятия «</a:t>
            </a:r>
            <a:r>
              <a:rPr lang="ru-RU" b="1" dirty="0" err="1"/>
              <a:t>гендер</a:t>
            </a:r>
            <a:r>
              <a:rPr lang="ru-RU" b="1" dirty="0"/>
              <a:t>», «гендерные исследования», «гендерный анализ</a:t>
            </a:r>
            <a:r>
              <a:rPr lang="ru-RU" b="1" dirty="0" smtClean="0"/>
              <a:t>».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42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3556"/>
            <a:ext cx="10515600" cy="6710289"/>
          </a:xfrm>
        </p:spPr>
        <p:txBody>
          <a:bodyPr numCol="2">
            <a:normAutofit fontScale="92500" lnSpcReduction="10000"/>
          </a:bodyPr>
          <a:lstStyle/>
          <a:p>
            <a:r>
              <a:rPr lang="ru-RU" b="1" dirty="0"/>
              <a:t>Анализ значений слова «</a:t>
            </a:r>
            <a:r>
              <a:rPr lang="en-US" b="1" dirty="0"/>
              <a:t>gender</a:t>
            </a:r>
            <a:r>
              <a:rPr lang="ru-RU" b="1" dirty="0"/>
              <a:t>» из словарей разных стран, сделанный Терезой де </a:t>
            </a:r>
            <a:r>
              <a:rPr lang="ru-RU" b="1" dirty="0" err="1"/>
              <a:t>Лауретис</a:t>
            </a:r>
            <a:r>
              <a:rPr lang="ru-RU" b="1" dirty="0"/>
              <a:t> </a:t>
            </a:r>
            <a:r>
              <a:rPr lang="ru-RU" b="1" dirty="0" smtClean="0"/>
              <a:t> </a:t>
            </a:r>
            <a:r>
              <a:rPr lang="ru-RU" b="1" dirty="0"/>
              <a:t>показал следующее.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Американском словаре наследия английского языка (</a:t>
            </a:r>
            <a:r>
              <a:rPr lang="en-US" b="1" dirty="0"/>
              <a:t>American Heritage Dictionary of English Language</a:t>
            </a:r>
            <a:r>
              <a:rPr lang="ru-RU" b="1" dirty="0"/>
              <a:t>) слово «</a:t>
            </a:r>
            <a:r>
              <a:rPr lang="ru-RU" b="1" dirty="0" err="1"/>
              <a:t>гендер</a:t>
            </a:r>
            <a:r>
              <a:rPr lang="ru-RU" b="1" dirty="0"/>
              <a:t>» определено, в первую очередь как классификационный термин и как морфологическая характеристика (</a:t>
            </a:r>
            <a:r>
              <a:rPr lang="ru-RU" b="1" i="1" dirty="0"/>
              <a:t>«грамматический род»</a:t>
            </a:r>
            <a:r>
              <a:rPr lang="ru-RU" b="1" dirty="0"/>
              <a:t>). </a:t>
            </a:r>
            <a:endParaRPr lang="ru-RU" b="1" dirty="0" smtClean="0"/>
          </a:p>
          <a:p>
            <a:r>
              <a:rPr lang="ru-RU" b="1" dirty="0" smtClean="0"/>
              <a:t>Другое </a:t>
            </a:r>
            <a:r>
              <a:rPr lang="ru-RU" b="1" dirty="0"/>
              <a:t>значение в этом словаре – </a:t>
            </a:r>
            <a:r>
              <a:rPr lang="ru-RU" b="1" i="1" dirty="0"/>
              <a:t>«классификация пола», «пол</a:t>
            </a:r>
            <a:r>
              <a:rPr lang="ru-RU" b="1" i="1" dirty="0" smtClean="0"/>
              <a:t>».</a:t>
            </a:r>
          </a:p>
          <a:p>
            <a:r>
              <a:rPr lang="ru-RU" b="1" dirty="0" smtClean="0"/>
              <a:t> </a:t>
            </a:r>
            <a:r>
              <a:rPr lang="ru-RU" b="1" dirty="0"/>
              <a:t>Здесь же можно обнаружить еще одно значение слова «</a:t>
            </a:r>
            <a:r>
              <a:rPr lang="en-US" b="1" dirty="0"/>
              <a:t>gender</a:t>
            </a:r>
            <a:r>
              <a:rPr lang="ru-RU" b="1" dirty="0"/>
              <a:t>» – представление отношений, показывающее принадлежность к классу, группе, </a:t>
            </a:r>
            <a:r>
              <a:rPr lang="ru-RU" b="1" dirty="0" smtClean="0"/>
              <a:t>категории.</a:t>
            </a:r>
            <a:endParaRPr lang="en-US" b="1" dirty="0" smtClean="0"/>
          </a:p>
          <a:p>
            <a:r>
              <a:rPr lang="ru-RU" b="1" u="sng" dirty="0" smtClean="0"/>
              <a:t>Таким образом, понятие «</a:t>
            </a:r>
            <a:r>
              <a:rPr lang="ru-RU" b="1" u="sng" dirty="0" err="1" smtClean="0"/>
              <a:t>гендер</a:t>
            </a:r>
            <a:r>
              <a:rPr lang="ru-RU" b="1" u="sng" dirty="0" smtClean="0"/>
              <a:t>» обозначает отношения между одним объектом (или существом) и другими, раннее уже обозначенными классом, группой - это отношения принадлежности. </a:t>
            </a:r>
          </a:p>
          <a:p>
            <a:r>
              <a:rPr lang="ru-RU" b="1" u="sng" dirty="0" smtClean="0"/>
              <a:t>Гендер следует понимать как социальное отношение, репрезентация каждого индивида в терминах специфических социальных отношений</a:t>
            </a:r>
            <a:r>
              <a:rPr lang="ru-RU" b="1" dirty="0" smtClean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60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19975"/>
            <a:ext cx="10515600" cy="3538025"/>
          </a:xfrm>
        </p:spPr>
        <p:txBody>
          <a:bodyPr>
            <a:normAutofit fontScale="47500" lnSpcReduction="20000"/>
          </a:bodyPr>
          <a:lstStyle/>
          <a:p>
            <a:r>
              <a:rPr lang="ru-RU" sz="6000" b="1" dirty="0"/>
              <a:t>Гендер не однороден, он является изменчивым и культурно зависимым феноменом. </a:t>
            </a:r>
            <a:endParaRPr lang="en-US" sz="6000" b="1" dirty="0" smtClean="0"/>
          </a:p>
          <a:p>
            <a:r>
              <a:rPr lang="ru-RU" sz="6000" b="1" dirty="0" smtClean="0"/>
              <a:t>Он </a:t>
            </a:r>
            <a:r>
              <a:rPr lang="ru-RU" sz="6000" b="1" dirty="0"/>
              <a:t>зависит от социально-экономического и исторического контекстов, от специфики гендерных отношений в разных этнических группах, социальных классах и поколениях. </a:t>
            </a:r>
            <a:endParaRPr lang="en-US" sz="6000" b="1" dirty="0" smtClean="0"/>
          </a:p>
          <a:p>
            <a:r>
              <a:rPr lang="ru-RU" sz="6000" b="1" dirty="0" smtClean="0"/>
              <a:t>Каждое </a:t>
            </a:r>
            <a:r>
              <a:rPr lang="ru-RU" sz="6000" b="1" dirty="0"/>
              <a:t>общество, в определенный исторический период формирует свою систему символов, ролей и норм, которые наполняют содержанием понятия «</a:t>
            </a:r>
            <a:r>
              <a:rPr lang="ru-RU" sz="6000" b="1" dirty="0" err="1"/>
              <a:t>фемининность</a:t>
            </a:r>
            <a:r>
              <a:rPr lang="ru-RU" sz="6000" b="1" dirty="0"/>
              <a:t>» и «</a:t>
            </a:r>
            <a:r>
              <a:rPr lang="ru-RU" sz="6000" b="1" dirty="0" err="1"/>
              <a:t>маскулинность</a:t>
            </a:r>
            <a:r>
              <a:rPr lang="ru-RU" sz="6000" b="1" dirty="0"/>
              <a:t>», предписывая мужчинам и женщинам вести себя в соответствии с этими значениями.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31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15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2945" y="3840480"/>
            <a:ext cx="10515600" cy="3017520"/>
          </a:xfrm>
        </p:spPr>
        <p:txBody>
          <a:bodyPr numCol="2"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Гендер </a:t>
            </a:r>
            <a:r>
              <a:rPr lang="ru-RU" b="1" dirty="0"/>
              <a:t>– возник в результате социокультурного наполнения половых различий и включает конкретные символы «</a:t>
            </a:r>
            <a:r>
              <a:rPr lang="ru-RU" b="1" dirty="0" smtClean="0"/>
              <a:t>должного» мужского </a:t>
            </a:r>
            <a:r>
              <a:rPr lang="ru-RU" b="1" dirty="0"/>
              <a:t>и «должного женского</a:t>
            </a:r>
            <a:r>
              <a:rPr lang="ru-RU" b="1" dirty="0" smtClean="0"/>
              <a:t>».</a:t>
            </a:r>
            <a:endParaRPr lang="en-US" b="1" dirty="0" smtClean="0"/>
          </a:p>
          <a:p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Это </a:t>
            </a:r>
            <a:r>
              <a:rPr lang="ru-RU" b="1" dirty="0"/>
              <a:t>определенный тип ментальности и тип социального поведения, которые не могут рассматриваться без соотнесения их с биологическим полом.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257" y="0"/>
            <a:ext cx="8947053" cy="324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2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501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Лекция 4. Пол и гендер </vt:lpstr>
      <vt:lpstr>ВОПРОСЫ:</vt:lpstr>
      <vt:lpstr>Презентация PowerPoint</vt:lpstr>
      <vt:lpstr>Презентация PowerPoint</vt:lpstr>
      <vt:lpstr>Гендер: содержание понятия и его производные 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Пол и гендер </dc:title>
  <dc:creator>Ольга Хабижановна</dc:creator>
  <cp:lastModifiedBy>Ольга Хабижановна</cp:lastModifiedBy>
  <cp:revision>42</cp:revision>
  <dcterms:created xsi:type="dcterms:W3CDTF">2018-09-30T08:53:07Z</dcterms:created>
  <dcterms:modified xsi:type="dcterms:W3CDTF">2018-09-30T16:04:38Z</dcterms:modified>
</cp:coreProperties>
</file>